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  <p:sldMasterId id="2147483670" r:id="rId3"/>
    <p:sldMasterId id="2147483679" r:id="rId4"/>
    <p:sldMasterId id="2147483688" r:id="rId5"/>
    <p:sldMasterId id="2147483697" r:id="rId6"/>
  </p:sldMasterIdLst>
  <p:notesMasterIdLst>
    <p:notesMasterId r:id="rId19"/>
  </p:notesMasterIdLst>
  <p:sldIdLst>
    <p:sldId id="260" r:id="rId7"/>
    <p:sldId id="329" r:id="rId8"/>
    <p:sldId id="327" r:id="rId9"/>
    <p:sldId id="330" r:id="rId10"/>
    <p:sldId id="331" r:id="rId11"/>
    <p:sldId id="332" r:id="rId12"/>
    <p:sldId id="328" r:id="rId13"/>
    <p:sldId id="312" r:id="rId14"/>
    <p:sldId id="333" r:id="rId15"/>
    <p:sldId id="326" r:id="rId16"/>
    <p:sldId id="280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3F4AA9-F73C-D141-B9B6-173EA3295D28}">
          <p14:sldIdLst>
            <p14:sldId id="260"/>
            <p14:sldId id="329"/>
            <p14:sldId id="327"/>
            <p14:sldId id="330"/>
            <p14:sldId id="331"/>
            <p14:sldId id="332"/>
            <p14:sldId id="328"/>
            <p14:sldId id="312"/>
            <p14:sldId id="333"/>
            <p14:sldId id="326"/>
            <p14:sldId id="280"/>
            <p14:sldId id="30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69A5"/>
    <a:srgbClr val="3B2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 snapToGrid="0" snapToObjects="1">
      <p:cViewPr varScale="1">
        <p:scale>
          <a:sx n="66" d="100"/>
          <a:sy n="66" d="100"/>
        </p:scale>
        <p:origin x="-792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E0060-93D5-EC4C-B196-65C8D2CE8EE3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70D77-E038-564E-91A1-D31A74C5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0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/>
                </a:solidFill>
              </a:rPr>
              <a:t>The CAS is a train, and the Simulacrum is a model train</a:t>
            </a:r>
          </a:p>
          <a:p>
            <a:r>
              <a:rPr lang="en-US" sz="1200" dirty="0">
                <a:solidFill>
                  <a:schemeClr val="tx1"/>
                </a:solidFill>
              </a:rPr>
              <a:t>Data is the cargo, with links between datasets (carriages)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40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/>
                </a:solidFill>
              </a:rPr>
              <a:t>The CAS is a train, and the Simulacrum is a model train</a:t>
            </a:r>
          </a:p>
          <a:p>
            <a:r>
              <a:rPr lang="en-US" sz="1200" dirty="0">
                <a:solidFill>
                  <a:schemeClr val="tx1"/>
                </a:solidFill>
              </a:rPr>
              <a:t>Data is the cargo, with links between datasets (carriages)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4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/>
                </a:solidFill>
              </a:rPr>
              <a:t>The CAS is a train, and the Simulacrum is a model train</a:t>
            </a:r>
          </a:p>
          <a:p>
            <a:r>
              <a:rPr lang="en-US" sz="1200" dirty="0">
                <a:solidFill>
                  <a:schemeClr val="tx1"/>
                </a:solidFill>
              </a:rPr>
              <a:t>Data is the cargo, with links between datasets (carriages)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4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2494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734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5023" y="6383143"/>
            <a:ext cx="1312817" cy="284934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GB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6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9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22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14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32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45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61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0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33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7617"/>
            <a:ext cx="4114800" cy="28493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2494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734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5023" y="6383143"/>
            <a:ext cx="1312817" cy="284934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GB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276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7617"/>
            <a:ext cx="4114800" cy="284934"/>
          </a:xfrm>
        </p:spPr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413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11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3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832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19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57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771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2494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734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5023" y="6383143"/>
            <a:ext cx="1312817" cy="284934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GB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2763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7617"/>
            <a:ext cx="4114800" cy="284934"/>
          </a:xfrm>
        </p:spPr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4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11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3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83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199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578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771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2494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734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5023" y="6383143"/>
            <a:ext cx="1312817" cy="284934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GB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276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7617"/>
            <a:ext cx="4114800" cy="284934"/>
          </a:xfrm>
        </p:spPr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413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113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832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199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578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771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2494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734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5023" y="6383143"/>
            <a:ext cx="1312817" cy="284934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GB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8609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7617"/>
            <a:ext cx="4114800" cy="284934"/>
          </a:xfrm>
        </p:spPr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508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554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782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666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8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2253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55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8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5377" y="6435634"/>
            <a:ext cx="4114800" cy="28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73647" y="5998739"/>
            <a:ext cx="1233507" cy="7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B2D78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9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5377" y="6435634"/>
            <a:ext cx="4114800" cy="28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73647" y="5998739"/>
            <a:ext cx="1233507" cy="7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1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B2D78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5377" y="6435634"/>
            <a:ext cx="4114800" cy="28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73647" y="5998739"/>
            <a:ext cx="1233507" cy="7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1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B2D78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5377" y="6435634"/>
            <a:ext cx="4114800" cy="28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73647" y="5998739"/>
            <a:ext cx="1233507" cy="7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1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B2D78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5377" y="6435634"/>
            <a:ext cx="4114800" cy="28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73647" y="5998739"/>
            <a:ext cx="1233507" cy="7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0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B2D78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Simulacrum </a:t>
            </a:r>
            <a:r>
              <a:rPr lang="en-GB" sz="6000" dirty="0" smtClean="0"/>
              <a:t>Analysis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Statistical metrics to </a:t>
            </a:r>
            <a:r>
              <a:rPr lang="en-GB" sz="4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compare (simulated) datasets</a:t>
            </a:r>
            <a:endParaRPr lang="en-GB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Edward Pearce</a:t>
            </a:r>
          </a:p>
          <a:p>
            <a:r>
              <a:rPr lang="en-GB" sz="3300" dirty="0" smtClean="0">
                <a:solidFill>
                  <a:schemeClr val="bg1">
                    <a:lumMod val="50000"/>
                  </a:schemeClr>
                </a:solidFill>
              </a:rPr>
              <a:t>empearce1@sheffield.ac.uk</a:t>
            </a:r>
            <a:endParaRPr lang="en-GB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5" y="908720"/>
            <a:ext cx="1500187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\\colhpafil004\Colindale_Data\HQ Group and LARS\Group Data\Design\Branding and logos\PHE logos with strapline\Small without Old French text\PHE small logo for A4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4" b="20975"/>
          <a:stretch/>
        </p:blipFill>
        <p:spPr bwMode="auto">
          <a:xfrm>
            <a:off x="3860791" y="620688"/>
            <a:ext cx="2058045" cy="11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4">
            <a:extLst>
              <a:ext uri="{FF2B5EF4-FFF2-40B4-BE49-F238E27FC236}">
                <a16:creationId xmlns:a16="http://schemas.microsoft.com/office/drawing/2014/main" xmlns="" id="{CFD35164-5942-4D9A-82E6-1219775D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4395" y="6400320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ctr"/>
            <a:r>
              <a:rPr lang="en-GB" dirty="0" smtClean="0"/>
              <a:t>7 November </a:t>
            </a:r>
            <a:r>
              <a:rPr lang="en-GB" dirty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What was the experience like?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solidFill>
                  <a:schemeClr val="tx1"/>
                </a:solidFill>
              </a:rPr>
              <a:t>Learning new skills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Handling cancer data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Statistical tests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Programming (Oracle SQL, Python, </a:t>
            </a:r>
            <a:r>
              <a:rPr lang="en-GB" dirty="0" err="1" smtClean="0">
                <a:solidFill>
                  <a:schemeClr val="tx1"/>
                </a:solidFill>
              </a:rPr>
              <a:t>Plotly</a:t>
            </a:r>
            <a:r>
              <a:rPr lang="en-GB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Presentation </a:t>
            </a:r>
            <a:r>
              <a:rPr lang="en-GB" dirty="0" smtClean="0">
                <a:solidFill>
                  <a:schemeClr val="tx1"/>
                </a:solidFill>
              </a:rPr>
              <a:t>skills</a:t>
            </a:r>
          </a:p>
          <a:p>
            <a:r>
              <a:rPr lang="en-GB" sz="3200" dirty="0" smtClean="0">
                <a:solidFill>
                  <a:schemeClr val="tx1"/>
                </a:solidFill>
              </a:rPr>
              <a:t>Chatting and interacting with other interns</a:t>
            </a:r>
          </a:p>
          <a:p>
            <a:r>
              <a:rPr lang="en-GB" sz="3200" dirty="0">
                <a:solidFill>
                  <a:schemeClr val="tx1"/>
                </a:solidFill>
              </a:rPr>
              <a:t>Social </a:t>
            </a:r>
            <a:r>
              <a:rPr lang="en-GB" sz="3200" dirty="0" smtClean="0">
                <a:solidFill>
                  <a:schemeClr val="tx1"/>
                </a:solidFill>
              </a:rPr>
              <a:t>activities</a:t>
            </a:r>
          </a:p>
          <a:p>
            <a:r>
              <a:rPr lang="en-GB" sz="3200" dirty="0" smtClean="0">
                <a:solidFill>
                  <a:schemeClr val="tx1"/>
                </a:solidFill>
              </a:rPr>
              <a:t>Working in a friendly, supportive environment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Reflection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4" descr="C:\Users\Edward\Pictures\HDI Summer Internship\Photos\wx_camera_15675165789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000" y="1671630"/>
            <a:ext cx="4354214" cy="209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Thanks for listening!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1192"/>
            <a:ext cx="10430691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Contact email: </a:t>
            </a:r>
            <a:r>
              <a:rPr lang="en-US" sz="3200" dirty="0" smtClean="0">
                <a:solidFill>
                  <a:schemeClr val="tx1"/>
                </a:solidFill>
              </a:rPr>
              <a:t>empearce1@sheffield.ac.uk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LinkedIn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r>
              <a:rPr lang="en-US" sz="3200" dirty="0" smtClean="0">
                <a:solidFill>
                  <a:schemeClr val="tx1"/>
                </a:solidFill>
              </a:rPr>
              <a:t> https://linkedin.com/in/edwardm-pearce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End slide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/>
              <a:t>7 November 2019</a:t>
            </a:r>
            <a:endParaRPr lang="en-US" dirty="0"/>
          </a:p>
        </p:txBody>
      </p:sp>
      <p:pic>
        <p:nvPicPr>
          <p:cNvPr id="3075" name="Picture 3" descr="C:\Users\Edward\Pictures\HDI Summer Internship\Photos\wx_camera_15639090136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19" y="1563328"/>
            <a:ext cx="6591320" cy="31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dward\Pictures\HDI Summer Internship\Photos\wx_camera_15674224527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4" b="18261"/>
          <a:stretch/>
        </p:blipFill>
        <p:spPr bwMode="auto">
          <a:xfrm rot="16200000">
            <a:off x="1208172" y="653042"/>
            <a:ext cx="3172075" cy="49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1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Pooled Two-sample z-test </a:t>
            </a:r>
            <a:r>
              <a:rPr lang="en-US" sz="4400" dirty="0" smtClean="0">
                <a:solidFill>
                  <a:schemeClr val="tx1"/>
                </a:solidFill>
              </a:rPr>
              <a:t>(Binomial)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Technical details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/>
              <a:t>7 November 2019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xmlns="" id="{9CB98690-57FC-4B1C-A729-A9A35BAA6B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>
                    <a:solidFill>
                      <a:schemeClr val="tx1"/>
                    </a:solidFill>
                  </a:rPr>
                  <a:t>Test </a:t>
                </a:r>
                <a:r>
                  <a:rPr lang="en-GB" dirty="0">
                    <a:solidFill>
                      <a:schemeClr val="tx1"/>
                    </a:solidFill>
                  </a:rPr>
                  <a:t>statistic:</a:t>
                </a: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Norm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B98690-57FC-4B1C-A729-A9A35BAA6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27" t="-24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Outline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tx1"/>
                </a:solidFill>
              </a:rPr>
              <a:t>Why it’s important</a:t>
            </a:r>
          </a:p>
          <a:p>
            <a:pPr marL="514350" indent="-514350">
              <a:buFont typeface="+mj-lt"/>
              <a:buAutoNum type="arabicPeriod"/>
            </a:pPr>
            <a:endParaRPr lang="en-US" sz="4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4400" dirty="0" smtClean="0">
                <a:solidFill>
                  <a:schemeClr val="tx1"/>
                </a:solidFill>
              </a:rPr>
              <a:t>What I did</a:t>
            </a:r>
          </a:p>
          <a:p>
            <a:pPr marL="514350" indent="-514350">
              <a:buFont typeface="+mj-lt"/>
              <a:buAutoNum type="arabicPeriod"/>
            </a:pPr>
            <a:endParaRPr lang="en-GB" sz="4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4400" dirty="0" smtClean="0">
                <a:solidFill>
                  <a:schemeClr val="tx1"/>
                </a:solidFill>
              </a:rPr>
              <a:t>What was the experience like?</a:t>
            </a:r>
            <a:endParaRPr lang="en-GB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Talk Outline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5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Why </a:t>
            </a:r>
            <a:r>
              <a:rPr lang="en-US" sz="4400" dirty="0">
                <a:solidFill>
                  <a:schemeClr val="tx1"/>
                </a:solidFill>
              </a:rPr>
              <a:t>it’s important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The Simulacrum is </a:t>
            </a:r>
            <a:r>
              <a:rPr lang="en-GB" sz="3200" dirty="0" smtClean="0">
                <a:solidFill>
                  <a:schemeClr val="tx1"/>
                </a:solidFill>
              </a:rPr>
              <a:t>a tool for academic and clinical researchers to </a:t>
            </a:r>
            <a:r>
              <a:rPr lang="en-GB" sz="3200" dirty="0">
                <a:solidFill>
                  <a:schemeClr val="tx1"/>
                </a:solidFill>
              </a:rPr>
              <a:t>facilitate research based on the data held in the Cancer Analysis Service (CAS) whilst protecting patient </a:t>
            </a:r>
            <a:r>
              <a:rPr lang="en-GB" sz="3200" dirty="0" smtClean="0">
                <a:solidFill>
                  <a:schemeClr val="tx1"/>
                </a:solidFill>
              </a:rPr>
              <a:t>confidentiality</a:t>
            </a:r>
          </a:p>
          <a:p>
            <a:r>
              <a:rPr lang="en-GB" sz="3200" dirty="0" smtClean="0">
                <a:solidFill>
                  <a:schemeClr val="tx1"/>
                </a:solidFill>
              </a:rPr>
              <a:t>Simulated datasets have the same table structure and </a:t>
            </a:r>
            <a:r>
              <a:rPr lang="en-US" sz="3200" dirty="0" smtClean="0">
                <a:solidFill>
                  <a:schemeClr val="tx1"/>
                </a:solidFill>
              </a:rPr>
              <a:t>aims </a:t>
            </a:r>
            <a:r>
              <a:rPr lang="en-US" sz="3200" dirty="0">
                <a:solidFill>
                  <a:schemeClr val="tx1"/>
                </a:solidFill>
              </a:rPr>
              <a:t>to capture correlations between data fields</a:t>
            </a:r>
            <a:endParaRPr lang="en-GB" sz="3200" dirty="0">
              <a:solidFill>
                <a:schemeClr val="tx1"/>
              </a:solidFill>
            </a:endParaRPr>
          </a:p>
          <a:p>
            <a:r>
              <a:rPr lang="en-GB" sz="3200" dirty="0" smtClean="0">
                <a:solidFill>
                  <a:schemeClr val="tx1"/>
                </a:solidFill>
              </a:rPr>
              <a:t>As new simulated datasets are produced for release, how closely do they resemble their real counterparts?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Framing the problem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83889DA-23F3-40D6-8391-07AB2AD172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7385" y="2671961"/>
            <a:ext cx="4515699" cy="2767872"/>
            <a:chOff x="6736080" y="3520774"/>
            <a:chExt cx="4114800" cy="25221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92AD26C2-F309-430E-B412-A571D3799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6080" y="3525249"/>
              <a:ext cx="4114799" cy="251319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2107070B-A33E-4243-933D-F690A163363B}"/>
                </a:ext>
              </a:extLst>
            </p:cNvPr>
            <p:cNvSpPr/>
            <p:nvPr/>
          </p:nvSpPr>
          <p:spPr>
            <a:xfrm>
              <a:off x="6736081" y="3525249"/>
              <a:ext cx="2833750" cy="545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DCFA7C2C-BC39-45C7-9247-07F439A9D0AC}"/>
                </a:ext>
              </a:extLst>
            </p:cNvPr>
            <p:cNvSpPr/>
            <p:nvPr/>
          </p:nvSpPr>
          <p:spPr>
            <a:xfrm>
              <a:off x="6736081" y="3525250"/>
              <a:ext cx="545617" cy="1689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DBBE549-1045-4B4E-8335-1834CB915FF5}"/>
                </a:ext>
              </a:extLst>
            </p:cNvPr>
            <p:cNvSpPr/>
            <p:nvPr/>
          </p:nvSpPr>
          <p:spPr>
            <a:xfrm>
              <a:off x="9843796" y="3520774"/>
              <a:ext cx="1007083" cy="421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E7D6C9D-805E-4F1F-A2B9-D034D9FF0840}"/>
                </a:ext>
              </a:extLst>
            </p:cNvPr>
            <p:cNvSpPr/>
            <p:nvPr/>
          </p:nvSpPr>
          <p:spPr>
            <a:xfrm>
              <a:off x="10072592" y="4873820"/>
              <a:ext cx="778288" cy="11612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A8E238C-FC52-4F1A-941C-708EDB922576}"/>
                </a:ext>
              </a:extLst>
            </p:cNvPr>
            <p:cNvSpPr/>
            <p:nvPr/>
          </p:nvSpPr>
          <p:spPr>
            <a:xfrm>
              <a:off x="9148919" y="5026221"/>
              <a:ext cx="778288" cy="1016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Assessing outputs of generative models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How well does the model </a:t>
            </a:r>
            <a:r>
              <a:rPr lang="en-US" sz="3200" dirty="0" smtClean="0">
                <a:solidFill>
                  <a:schemeClr val="tx1"/>
                </a:solidFill>
              </a:rPr>
              <a:t>output resemble </a:t>
            </a:r>
            <a:r>
              <a:rPr lang="en-US" sz="3200" dirty="0">
                <a:solidFill>
                  <a:schemeClr val="tx1"/>
                </a:solidFill>
              </a:rPr>
              <a:t>the real thing</a:t>
            </a:r>
            <a:r>
              <a:rPr lang="en-US" sz="3200" dirty="0" smtClean="0">
                <a:solidFill>
                  <a:schemeClr val="tx1"/>
                </a:solidFill>
              </a:rPr>
              <a:t>?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Example task 1: Produce a picture of a train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The 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M</a:t>
            </a:r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otivating Question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</a:t>
            </a:r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2" descr="Image result for model train">
            <a:extLst>
              <a:ext uri="{FF2B5EF4-FFF2-40B4-BE49-F238E27FC236}">
                <a16:creationId xmlns:a16="http://schemas.microsoft.com/office/drawing/2014/main" xmlns="" id="{716B3A0D-3AAB-4621-8BC6-0EDCC385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8" y="3045184"/>
            <a:ext cx="5303934" cy="23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97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Assessing outputs of generative models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764665"/>
            <a:ext cx="4937759" cy="427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How well does the model output resemble the real thing</a:t>
            </a:r>
            <a:r>
              <a:rPr lang="en-US" sz="3200" dirty="0" smtClean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Example task 2: 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Produce an image of a cat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Source: thiscatdoesnotexist.com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</a:t>
            </a:r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026" name="Picture 2" descr="C:\Users\Edward\Downloads\thiscatdoesnotexis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305" y="1353269"/>
            <a:ext cx="4897135" cy="48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3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Assessing outputs of generative models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6469"/>
            <a:ext cx="10430691" cy="427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How well does the model </a:t>
            </a:r>
            <a:r>
              <a:rPr lang="en-US" sz="3200" dirty="0" smtClean="0">
                <a:solidFill>
                  <a:schemeClr val="tx1"/>
                </a:solidFill>
              </a:rPr>
              <a:t>output resemble </a:t>
            </a:r>
            <a:r>
              <a:rPr lang="en-US" sz="3200" dirty="0">
                <a:solidFill>
                  <a:schemeClr val="tx1"/>
                </a:solidFill>
              </a:rPr>
              <a:t>the real thing</a:t>
            </a:r>
            <a:r>
              <a:rPr lang="en-US" sz="3200" dirty="0" smtClean="0">
                <a:solidFill>
                  <a:schemeClr val="tx1"/>
                </a:solidFill>
              </a:rPr>
              <a:t>?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Example task 3: Produce images of human faces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Source: thispersondoesnotexist.com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</a:t>
            </a:r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2050" name="Picture 2" descr="C:\Users\Edward\Downloads\thispersondoesnotexis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763" y="2450328"/>
            <a:ext cx="3916921" cy="391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dward\Downloads\thispersondoesnotexist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59" y="2450328"/>
            <a:ext cx="3948704" cy="39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17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What I did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HDI Summer Internship (10 </a:t>
            </a:r>
            <a:r>
              <a:rPr lang="en-US" sz="3200" dirty="0" smtClean="0">
                <a:solidFill>
                  <a:schemeClr val="tx1"/>
                </a:solidFill>
              </a:rPr>
              <a:t>weeks, July-September)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Extract the real and simulated outputs from the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Clean, aggregate, and combine data for comparison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Measure the level of resemblance using statistical tests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These are our eyes to see how good the simulated outputs are for different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Visualize the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Automate steps 1-4 (!)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Describing the process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dward\Documents\GitHub\simulacrum\Internship2019\Test_suite\images\z_test_plotly_CREG_CODE.pn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6260" r="1961" b="4403"/>
          <a:stretch/>
        </p:blipFill>
        <p:spPr bwMode="auto">
          <a:xfrm>
            <a:off x="101598" y="150830"/>
            <a:ext cx="11988000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Bar chart: z-test results by Cancer Registry code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/>
              <a:t>7 November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err="1" smtClean="0"/>
              <a:t>Heatmap</a:t>
            </a:r>
            <a:r>
              <a:rPr lang="en-US" dirty="0" smtClean="0"/>
              <a:t>: </a:t>
            </a:r>
            <a:r>
              <a:rPr lang="en-US" dirty="0" smtClean="0"/>
              <a:t>z-test results by deprivation index and age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/>
              <a:t>7 November 2019</a:t>
            </a:r>
            <a:endParaRPr lang="en-US" dirty="0"/>
          </a:p>
        </p:txBody>
      </p:sp>
      <p:pic>
        <p:nvPicPr>
          <p:cNvPr id="2050" name="Picture 2" descr="C:\Users\Edward\Documents\GitHub\simulacrum\Internship2019\Test_suite\images\z_test_heatmap_QUINTILE_2015_vs_AGE.pn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t="6334" r="2657" b="4374"/>
          <a:stretch/>
        </p:blipFill>
        <p:spPr bwMode="auto">
          <a:xfrm>
            <a:off x="101598" y="116114"/>
            <a:ext cx="11988000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HDI Powerpoint template" id="{B4248E11-5BE1-FF4F-BBAC-8C1F4F0713BC}" vid="{71A4D8B2-9F0D-974F-A1CC-170CF63CCCFD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HDI Powerpoint template" id="{B4248E11-5BE1-FF4F-BBAC-8C1F4F0713BC}" vid="{71A4D8B2-9F0D-974F-A1CC-170CF63CCCFD}"/>
    </a:ext>
  </a:extLst>
</a:theme>
</file>

<file path=ppt/theme/theme4.xml><?xml version="1.0" encoding="utf-8"?>
<a:theme xmlns:a="http://schemas.openxmlformats.org/drawingml/2006/main" name="3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HDI Powerpoint template" id="{B4248E11-5BE1-FF4F-BBAC-8C1F4F0713BC}" vid="{71A4D8B2-9F0D-974F-A1CC-170CF63CCCFD}"/>
    </a:ext>
  </a:extLst>
</a:theme>
</file>

<file path=ppt/theme/theme5.xml><?xml version="1.0" encoding="utf-8"?>
<a:theme xmlns:a="http://schemas.openxmlformats.org/drawingml/2006/main" name="4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HDI Powerpoint template" id="{B4248E11-5BE1-FF4F-BBAC-8C1F4F0713BC}" vid="{71A4D8B2-9F0D-974F-A1CC-170CF63CCCFD}"/>
    </a:ext>
  </a:extLst>
</a:theme>
</file>

<file path=ppt/theme/theme6.xml><?xml version="1.0" encoding="utf-8"?>
<a:theme xmlns:a="http://schemas.openxmlformats.org/drawingml/2006/main" name="5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HDI Powerpoint template" id="{B4248E11-5BE1-FF4F-BBAC-8C1F4F0713BC}" vid="{71A4D8B2-9F0D-974F-A1CC-170CF63CCCF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2820</TotalTime>
  <Words>458</Words>
  <Application>Microsoft Office PowerPoint</Application>
  <PresentationFormat>Custom</PresentationFormat>
  <Paragraphs>89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Simulacrum Analysis</vt:lpstr>
      <vt:lpstr>Outline</vt:lpstr>
      <vt:lpstr>Why it’s important</vt:lpstr>
      <vt:lpstr>Assessing outputs of generative models</vt:lpstr>
      <vt:lpstr>Assessing outputs of generative models</vt:lpstr>
      <vt:lpstr>Assessing outputs of generative models</vt:lpstr>
      <vt:lpstr>What I did</vt:lpstr>
      <vt:lpstr>PowerPoint Presentation</vt:lpstr>
      <vt:lpstr>PowerPoint Presentation</vt:lpstr>
      <vt:lpstr>What was the experience like?</vt:lpstr>
      <vt:lpstr>Thanks for listening!</vt:lpstr>
      <vt:lpstr>Pooled Two-sample z-test (Binomial)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Pearce</dc:creator>
  <cp:lastModifiedBy>Edward</cp:lastModifiedBy>
  <cp:revision>119</cp:revision>
  <dcterms:created xsi:type="dcterms:W3CDTF">2017-10-11T09:18:48Z</dcterms:created>
  <dcterms:modified xsi:type="dcterms:W3CDTF">2019-11-06T22:42:11Z</dcterms:modified>
</cp:coreProperties>
</file>